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78" r:id="rId4"/>
    <p:sldId id="263" r:id="rId5"/>
    <p:sldId id="259" r:id="rId6"/>
    <p:sldId id="261" r:id="rId7"/>
    <p:sldId id="257" r:id="rId8"/>
    <p:sldId id="262" r:id="rId9"/>
    <p:sldId id="265" r:id="rId10"/>
    <p:sldId id="260" r:id="rId11"/>
    <p:sldId id="266" r:id="rId12"/>
    <p:sldId id="279" r:id="rId13"/>
    <p:sldId id="271" r:id="rId14"/>
    <p:sldId id="277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503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66AC4C-60C3-498A-94DD-CC17F559E533}" type="datetimeFigureOut">
              <a:rPr lang="en-GB" smtClean="0"/>
              <a:t>07/03/2020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59A0FF3-A971-4541-882C-6D7B510C806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57" y="206450"/>
            <a:ext cx="4006807" cy="24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439" y="2689333"/>
            <a:ext cx="3818626" cy="416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4863" y="1610247"/>
            <a:ext cx="51515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5400" b="1" dirty="0">
                <a:latin typeface="Times New Roman" pitchFamily="18" charset="0"/>
                <a:cs typeface="Times New Roman" pitchFamily="18" charset="0"/>
              </a:rPr>
              <a:t>ПУТОВАЊЕ</a:t>
            </a:r>
          </a:p>
          <a:p>
            <a:pPr algn="ctr"/>
            <a:r>
              <a:rPr lang="sr-Latn-RS" sz="5400" b="1" dirty="0">
                <a:latin typeface="Times New Roman" pitchFamily="18" charset="0"/>
                <a:cs typeface="Times New Roman" pitchFamily="18" charset="0"/>
              </a:rPr>
              <a:t> КРОЗ ТВОЈЕ </a:t>
            </a:r>
          </a:p>
          <a:p>
            <a:pPr algn="ctr"/>
            <a:r>
              <a:rPr lang="sr-Latn-RS" sz="5400" b="1" dirty="0">
                <a:latin typeface="Times New Roman" pitchFamily="18" charset="0"/>
                <a:cs typeface="Times New Roman" pitchFamily="18" charset="0"/>
              </a:rPr>
              <a:t>ЧУДЕСНО ТЕЛО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8649" y="6209419"/>
            <a:ext cx="556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Предавач: Лука Гламочлија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058" name="Picture 10" descr="Резултат слика за animacija hemijske reakci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633"/>
            <a:ext cx="3116298" cy="31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9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23425" r="64334" b="39771"/>
          <a:stretch/>
        </p:blipFill>
        <p:spPr bwMode="auto">
          <a:xfrm>
            <a:off x="309094" y="167426"/>
            <a:ext cx="2459864" cy="236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7138"/>
            <a:ext cx="3400023" cy="43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1532" y="38637"/>
            <a:ext cx="311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Times New Roman" pitchFamily="18" charset="0"/>
                <a:cs typeface="Times New Roman" pitchFamily="18" charset="0"/>
              </a:rPr>
              <a:t>ПЛУЋА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8817" y="120272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Ваздух улази у тело кроз нос и уста.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8817" y="1302982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Ваздрух пролази кроз грло, па наставља кроз душник.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78817" y="2397686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Душник се дели на две цеви које воде до твоја два</a:t>
            </a:r>
          </a:p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 ПЛУЋНА КРИЛА. </a:t>
            </a:r>
          </a:p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Те цеви се називају БРОНХИЈЕ</a:t>
            </a:r>
            <a:r>
              <a:rPr lang="sr-Latn-RS" b="1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78817" y="3466633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ДИЈАФРАГМА је мишић који се налази испод плућа.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8817" y="4616072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Да бисмо удахнули, дијафрагма се повлачи надоле. </a:t>
            </a:r>
          </a:p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Тако се плућа шире да увуку ваздух.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78817" y="5668920"/>
            <a:ext cx="766293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Да би издахнуо, дијафрагма се опушта и враћа натраг. </a:t>
            </a:r>
          </a:p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Плућа се скупљају и избацују ваздух.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539027" y="500302"/>
            <a:ext cx="8970134" cy="11224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631585" y="1635617"/>
            <a:ext cx="2648754" cy="13186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700012" y="2047741"/>
            <a:ext cx="3786388" cy="18760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8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9772" r="39971" b="30034"/>
          <a:stretch/>
        </p:blipFill>
        <p:spPr bwMode="auto">
          <a:xfrm>
            <a:off x="433398" y="3266731"/>
            <a:ext cx="2515864" cy="315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8" t="25315" r="87" b="39881"/>
          <a:stretch/>
        </p:blipFill>
        <p:spPr bwMode="auto">
          <a:xfrm>
            <a:off x="336137" y="386647"/>
            <a:ext cx="3127218" cy="290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77296" y="502276"/>
            <a:ext cx="8268236" cy="21894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 де дешава са водом коју добијеш из пића и хране?</a:t>
            </a:r>
          </a:p>
          <a:p>
            <a:pPr algn="ctr"/>
            <a:r>
              <a:rPr lang="sr-Latn-R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 колико воде  да унесеш у организам, БУБРЕЗИ ће се постарати да је имаш у правој количини.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77297" y="3045807"/>
            <a:ext cx="8268235" cy="11977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ЖЕЛУДАЦ  је велика растегљива врећа која садржи јаке желудачне сокове</a:t>
            </a:r>
            <a:r>
              <a:rPr lang="sr-Latn-R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0869" y="4623469"/>
            <a:ext cx="8061090" cy="16485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Желудачни зид има снажне мишиће који гњече и бућкају  храну.</a:t>
            </a:r>
          </a:p>
          <a:p>
            <a:pPr algn="ctr"/>
            <a:r>
              <a:rPr lang="az-Cyrl-AZ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sr-Latn-R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елудачни сок претвара храну воденасту кашу.</a:t>
            </a:r>
          </a:p>
        </p:txBody>
      </p:sp>
    </p:spTree>
    <p:extLst>
      <p:ext uri="{BB962C8B-B14F-4D97-AF65-F5344CB8AC3E}">
        <p14:creationId xmlns:p14="http://schemas.microsoft.com/office/powerpoint/2010/main" val="368640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8" t="32102" r="3503" b="27770"/>
          <a:stretch/>
        </p:blipFill>
        <p:spPr bwMode="auto">
          <a:xfrm>
            <a:off x="165025" y="231912"/>
            <a:ext cx="2509095" cy="1648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110" b="28981"/>
          <a:stretch/>
        </p:blipFill>
        <p:spPr bwMode="auto">
          <a:xfrm>
            <a:off x="100287" y="2021695"/>
            <a:ext cx="2573833" cy="969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8" t="31695" b="25091"/>
          <a:stretch/>
        </p:blipFill>
        <p:spPr bwMode="auto">
          <a:xfrm>
            <a:off x="226108" y="3157228"/>
            <a:ext cx="2328093" cy="1612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4" t="40308" b="10466"/>
          <a:stretch/>
        </p:blipFill>
        <p:spPr bwMode="auto">
          <a:xfrm>
            <a:off x="299219" y="4935777"/>
            <a:ext cx="2254982" cy="175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25326" y="257670"/>
            <a:ext cx="3601232" cy="1635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Уста</a:t>
            </a:r>
          </a:p>
          <a:p>
            <a:pPr algn="ctr"/>
            <a:r>
              <a:rPr lang="sr-Latn-RS" dirty="0">
                <a:solidFill>
                  <a:schemeClr val="tx1"/>
                </a:solidFill>
              </a:rPr>
              <a:t>Већина хране превелика је да бисмо је целу прогутали. Зуби је исецкају у комадиће и самељу.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25326" y="1976985"/>
            <a:ext cx="3601232" cy="1014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Желудац натопи храну желудачним соковима да од ње направи кашу</a:t>
            </a:r>
            <a:r>
              <a:rPr lang="sr-Latn-RS" dirty="0"/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74120" y="3157228"/>
            <a:ext cx="3752438" cy="16123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Танко црево кад храна стигне у танко црево тамо се разложи на сићушне делиће да тело може да је искористи</a:t>
            </a:r>
            <a:r>
              <a:rPr lang="sr-Latn-RS" dirty="0"/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74120" y="4840771"/>
            <a:ext cx="3752438" cy="1849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Дебело црево</a:t>
            </a:r>
          </a:p>
          <a:p>
            <a:pPr algn="ctr"/>
            <a:r>
              <a:rPr lang="az-Cyrl-AZ" dirty="0">
                <a:solidFill>
                  <a:schemeClr val="tx1"/>
                </a:solidFill>
              </a:rPr>
              <a:t>П</a:t>
            </a:r>
            <a:r>
              <a:rPr lang="sr-Latn-RS" dirty="0">
                <a:solidFill>
                  <a:schemeClr val="tx1"/>
                </a:solidFill>
              </a:rPr>
              <a:t>ретвара воденасте отпатке хране у каку.</a:t>
            </a:r>
          </a:p>
        </p:txBody>
      </p:sp>
      <p:sp>
        <p:nvSpPr>
          <p:cNvPr id="5" name="Down Arrow 4"/>
          <p:cNvSpPr/>
          <p:nvPr/>
        </p:nvSpPr>
        <p:spPr>
          <a:xfrm>
            <a:off x="100287" y="1756140"/>
            <a:ext cx="397864" cy="531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5" name="Down Arrow 14"/>
          <p:cNvSpPr/>
          <p:nvPr/>
        </p:nvSpPr>
        <p:spPr>
          <a:xfrm>
            <a:off x="100287" y="2891673"/>
            <a:ext cx="397864" cy="531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7" name="Down Arrow 16"/>
          <p:cNvSpPr/>
          <p:nvPr/>
        </p:nvSpPr>
        <p:spPr>
          <a:xfrm>
            <a:off x="169142" y="4670222"/>
            <a:ext cx="397864" cy="531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TextBox 5"/>
          <p:cNvSpPr txBox="1"/>
          <p:nvPr/>
        </p:nvSpPr>
        <p:spPr>
          <a:xfrm>
            <a:off x="6593983" y="90245"/>
            <a:ext cx="587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СИСТЕМ ОРГАНА ЗА ВАРЕЊЕ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9" r="70889"/>
          <a:stretch/>
        </p:blipFill>
        <p:spPr bwMode="auto">
          <a:xfrm>
            <a:off x="7688688" y="812993"/>
            <a:ext cx="3279819" cy="33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7" t="47190" r="5144" b="16075"/>
          <a:stretch/>
        </p:blipFill>
        <p:spPr bwMode="auto">
          <a:xfrm>
            <a:off x="9414456" y="4954993"/>
            <a:ext cx="2748325" cy="183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r="60669" b="31117"/>
          <a:stretch/>
        </p:blipFill>
        <p:spPr bwMode="auto">
          <a:xfrm>
            <a:off x="6866631" y="4197130"/>
            <a:ext cx="2547825" cy="248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9290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2"/>
          <a:stretch/>
        </p:blipFill>
        <p:spPr bwMode="auto">
          <a:xfrm>
            <a:off x="4947094" y="1129429"/>
            <a:ext cx="172201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" y="3718855"/>
            <a:ext cx="3811610" cy="299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19694" r="5414" b="19723"/>
          <a:stretch/>
        </p:blipFill>
        <p:spPr bwMode="auto">
          <a:xfrm>
            <a:off x="7113766" y="1212219"/>
            <a:ext cx="4670402" cy="227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6" y="1129429"/>
            <a:ext cx="2241460" cy="235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6214" y="95346"/>
            <a:ext cx="11797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z-Cyrl-AZ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</a:t>
            </a:r>
            <a:r>
              <a:rPr lang="sr-Latn-R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истоћа је пола здравља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96" y="2926182"/>
            <a:ext cx="1125358" cy="5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507" y="3808563"/>
            <a:ext cx="2426661" cy="28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94" y="3718855"/>
            <a:ext cx="4033773" cy="28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5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1" r="35111" b="43315"/>
          <a:stretch/>
        </p:blipFill>
        <p:spPr bwMode="auto">
          <a:xfrm>
            <a:off x="5872766" y="0"/>
            <a:ext cx="2727895" cy="344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0"/>
          <a:stretch/>
        </p:blipFill>
        <p:spPr bwMode="auto">
          <a:xfrm>
            <a:off x="8600661" y="3445564"/>
            <a:ext cx="3604592" cy="341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8"/>
          <a:stretch/>
        </p:blipFill>
        <p:spPr bwMode="auto">
          <a:xfrm>
            <a:off x="8600661" y="0"/>
            <a:ext cx="3573117" cy="344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/>
          <a:stretch/>
        </p:blipFill>
        <p:spPr bwMode="auto">
          <a:xfrm>
            <a:off x="5798577" y="3523514"/>
            <a:ext cx="2894392" cy="329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577" y="206062"/>
            <a:ext cx="5447764" cy="16484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Током</a:t>
            </a:r>
            <a:r>
              <a:rPr lang="sr-Latn-R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читавог живота зуби издробе на тоне хране: они су, дакле, веома важни за варење. </a:t>
            </a:r>
          </a:p>
          <a:p>
            <a:pPr algn="ctr"/>
            <a:r>
              <a:rPr lang="sr-Latn-R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Такође служе устима и као штит од удара.</a:t>
            </a:r>
          </a:p>
          <a:p>
            <a:pPr algn="ctr"/>
            <a:r>
              <a:rPr lang="az-Cyrl-A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Latn-R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дају ти леп осмех.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575" y="2018996"/>
            <a:ext cx="5447766" cy="749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Бебе се рађају без зуба.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7571" y="2952013"/>
            <a:ext cx="5541006" cy="7297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Са 2 године имао си 20 млечних зуба</a:t>
            </a:r>
            <a:r>
              <a:rPr lang="sr-Latn-RS" b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2766" y="3497081"/>
            <a:ext cx="72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глеђ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7307" y="6465192"/>
            <a:ext cx="105606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кост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0031" y="4984124"/>
            <a:ext cx="86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десни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0661" y="5769735"/>
            <a:ext cx="105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корен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42532" y="4566392"/>
            <a:ext cx="122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крвни судови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98577" y="5168790"/>
            <a:ext cx="52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443989" y="4984124"/>
            <a:ext cx="1234692" cy="2285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37172" y="6117463"/>
            <a:ext cx="1117106" cy="3477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54709" y="6655155"/>
            <a:ext cx="87361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57571" y="3860805"/>
            <a:ext cx="5447770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Са 6 година ти полако испадају млечни зуби и стални зуби излазе из свог скровишта.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7572" y="4896256"/>
            <a:ext cx="4842457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Кад ти израсту сви нови зуби, имаћеш их 32.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7571" y="5902882"/>
            <a:ext cx="4842457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Само пази и добро чувај сталне зубе – нови т</a:t>
            </a:r>
            <a:r>
              <a:rPr lang="sr-Cyrl-RS" b="1">
                <a:solidFill>
                  <a:schemeClr val="tx1"/>
                </a:solidFill>
              </a:rPr>
              <a:t>и</a:t>
            </a:r>
            <a:r>
              <a:rPr lang="sr-Latn-RS" b="1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неће израсти.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t="6348" r="19305" b="8661"/>
          <a:stretch/>
        </p:blipFill>
        <p:spPr bwMode="auto">
          <a:xfrm>
            <a:off x="270457" y="6360082"/>
            <a:ext cx="505360" cy="44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04515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8986" cy="701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87" y="999924"/>
            <a:ext cx="4635990" cy="451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6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28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400" b="1" dirty="0">
                <a:latin typeface="Times New Roman" pitchFamily="18" charset="0"/>
                <a:cs typeface="Times New Roman" pitchFamily="18" charset="0"/>
              </a:rPr>
              <a:t>Твоје тело је чудесна машина која дише, </a:t>
            </a:r>
          </a:p>
          <a:p>
            <a:pPr algn="ctr"/>
            <a:r>
              <a:rPr lang="sr-Latn-RS" sz="4400" b="1" dirty="0">
                <a:latin typeface="Times New Roman" pitchFamily="18" charset="0"/>
                <a:cs typeface="Times New Roman" pitchFamily="18" charset="0"/>
              </a:rPr>
              <a:t>креће се, једе и мисли.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2788" r="3793" b="8759"/>
          <a:stretch/>
        </p:blipFill>
        <p:spPr bwMode="auto">
          <a:xfrm>
            <a:off x="2656256" y="1378039"/>
            <a:ext cx="5479879" cy="51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80304" y="4955144"/>
            <a:ext cx="3045853" cy="1764405"/>
          </a:xfrm>
          <a:prstGeom prst="wedgeEllipseCallout">
            <a:avLst>
              <a:gd name="adj1" fmla="val 54120"/>
              <a:gd name="adj2" fmla="val -3460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Можда изгледамо другачије, али сви смо људи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8293981" y="1249251"/>
            <a:ext cx="3837485" cy="2472746"/>
          </a:xfrm>
          <a:prstGeom prst="wedgeEllipseCallout">
            <a:avLst>
              <a:gd name="adj1" fmla="val -65094"/>
              <a:gd name="adj2" fmla="val 203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Ми ходамо усправно на две ноге, користимо мозак да мислимо и руке да нешто правимо и радимо корисне ствари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42901" y="1735430"/>
            <a:ext cx="2643386" cy="1667812"/>
          </a:xfrm>
          <a:prstGeom prst="wedgeEllipseCallout">
            <a:avLst>
              <a:gd name="adj1" fmla="val 57505"/>
              <a:gd name="adj2" fmla="val 3132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tx1"/>
                </a:solidFill>
              </a:rPr>
              <a:t>Свако има тело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233448" y="4839235"/>
            <a:ext cx="3958552" cy="1996224"/>
          </a:xfrm>
          <a:prstGeom prst="wedgeEllipseCallout">
            <a:avLst>
              <a:gd name="adj1" fmla="val -62394"/>
              <a:gd name="adj2" fmla="val -1725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b="1" dirty="0">
                <a:solidFill>
                  <a:schemeClr val="tx1"/>
                </a:solidFill>
              </a:rPr>
              <a:t>К</a:t>
            </a:r>
            <a:r>
              <a:rPr lang="sr-Latn-RS" b="1" dirty="0">
                <a:solidFill>
                  <a:schemeClr val="tx1"/>
                </a:solidFill>
              </a:rPr>
              <a:t>ад помислиш шта све ради, видиш да је људско тело врло паметно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3454760"/>
            <a:ext cx="1385820" cy="120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7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2614" r="1571" b="1524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3" y="862886"/>
            <a:ext cx="2372283" cy="561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188" y="231820"/>
            <a:ext cx="458745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Тело човека састоји се од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5025" y="1867437"/>
            <a:ext cx="158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</a:rPr>
              <a:t>главе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4039" y="3361387"/>
            <a:ext cx="190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0070C0"/>
                </a:solidFill>
              </a:rPr>
              <a:t>трупа</a:t>
            </a:r>
          </a:p>
          <a:p>
            <a:endParaRPr lang="sr-Latn-RS" sz="2800" b="1" dirty="0">
              <a:solidFill>
                <a:srgbClr val="0070C0"/>
              </a:solidFill>
            </a:endParaRPr>
          </a:p>
          <a:p>
            <a:r>
              <a:rPr lang="sr-Latn-RS" sz="2800" b="1" dirty="0">
                <a:solidFill>
                  <a:srgbClr val="0070C0"/>
                </a:solidFill>
              </a:rPr>
              <a:t>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4039" y="5834129"/>
            <a:ext cx="208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00B050"/>
                </a:solidFill>
              </a:rPr>
              <a:t>удова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52293" y="2129047"/>
            <a:ext cx="61174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63651" y="3668837"/>
            <a:ext cx="151112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592947" y="5836015"/>
            <a:ext cx="1232078" cy="12690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919211" y="4053884"/>
            <a:ext cx="905816" cy="19090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40" y="3536793"/>
            <a:ext cx="5866326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42" y="1064133"/>
            <a:ext cx="4047523" cy="1943100"/>
          </a:xfrm>
          <a:prstGeom prst="rect">
            <a:avLst/>
          </a:prstGeom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18091" y="91468"/>
            <a:ext cx="6873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/>
              <a:t>По свом изгледу човек је сличан неким животињама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1266" y="3211328"/>
            <a:ext cx="508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/>
              <a:t>Еволуција човека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12" y="631065"/>
            <a:ext cx="1811415" cy="2376167"/>
          </a:xfrm>
          <a:prstGeom prst="rect">
            <a:avLst/>
          </a:prstGeom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33080" y="21770"/>
            <a:ext cx="3886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Резултат слика за kostur animacij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89" y="-87004"/>
            <a:ext cx="4091789" cy="69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419" y="0"/>
            <a:ext cx="363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>
                <a:latin typeface="Times New Roman" pitchFamily="18" charset="0"/>
                <a:cs typeface="Times New Roman" pitchFamily="18" charset="0"/>
              </a:rPr>
              <a:t>СКЕЛЕТ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402" y="867418"/>
            <a:ext cx="329656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sr-Latn-RS" sz="2400" b="1" dirty="0">
                <a:latin typeface="Times New Roman" pitchFamily="18" charset="0"/>
                <a:cs typeface="Times New Roman" pitchFamily="18" charset="0"/>
              </a:rPr>
              <a:t>Све кости заједно чине скелет</a:t>
            </a:r>
          </a:p>
        </p:txBody>
      </p:sp>
      <p:pic>
        <p:nvPicPr>
          <p:cNvPr id="16388" name="Picture 4" descr="Резултат слика за kostur animacij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46" y="1990485"/>
            <a:ext cx="2568420" cy="33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65194" y="15389"/>
            <a:ext cx="223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лобања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8193" y="1680282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кључна </a:t>
            </a:r>
          </a:p>
          <a:p>
            <a:r>
              <a:rPr lang="sr-Latn-RS" dirty="0">
                <a:solidFill>
                  <a:schemeClr val="bg1"/>
                </a:solidFill>
              </a:rPr>
              <a:t>кост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4324" y="1531732"/>
            <a:ext cx="164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     лопатица</a:t>
            </a:r>
            <a:r>
              <a:rPr lang="sr-Latn-RS" dirty="0"/>
              <a:t>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3666" y="2352667"/>
            <a:ext cx="106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грудни </a:t>
            </a:r>
          </a:p>
          <a:p>
            <a:r>
              <a:rPr lang="sr-Latn-RS" dirty="0">
                <a:solidFill>
                  <a:schemeClr val="bg1"/>
                </a:solidFill>
              </a:rPr>
              <a:t>кош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8801" y="2513224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кичма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5457" y="3152568"/>
            <a:ext cx="141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карлица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4341" y="3680315"/>
            <a:ext cx="196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бутна</a:t>
            </a:r>
          </a:p>
          <a:p>
            <a:r>
              <a:rPr lang="sr-Latn-RS" dirty="0">
                <a:solidFill>
                  <a:schemeClr val="bg1"/>
                </a:solidFill>
              </a:rPr>
              <a:t> кост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0102" y="5167263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голењача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919003" y="200054"/>
            <a:ext cx="54619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953801" y="2304590"/>
            <a:ext cx="389555" cy="408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68214" y="1390976"/>
            <a:ext cx="322159" cy="4639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047584" y="1163276"/>
            <a:ext cx="561217" cy="62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071404" y="3856383"/>
            <a:ext cx="53739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797254" y="4996072"/>
            <a:ext cx="530938" cy="310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0" idx="1"/>
          </p:cNvCxnSpPr>
          <p:nvPr/>
        </p:nvCxnSpPr>
        <p:spPr>
          <a:xfrm flipH="1" flipV="1">
            <a:off x="5797253" y="2352667"/>
            <a:ext cx="811548" cy="3452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995595" y="2998998"/>
            <a:ext cx="347761" cy="2922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5" name="Rectangle 16404"/>
          <p:cNvSpPr/>
          <p:nvPr/>
        </p:nvSpPr>
        <p:spPr>
          <a:xfrm>
            <a:off x="244102" y="5354764"/>
            <a:ext cx="347416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Кости твом телу дају облик и омогућавају ти да се крећеш.</a:t>
            </a:r>
          </a:p>
        </p:txBody>
      </p:sp>
      <p:sp>
        <p:nvSpPr>
          <p:cNvPr id="16406" name="Rectangle 16405"/>
          <p:cNvSpPr/>
          <p:nvPr/>
        </p:nvSpPr>
        <p:spPr>
          <a:xfrm>
            <a:off x="7841253" y="293900"/>
            <a:ext cx="2225525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Твој костур има преко 200 костију.</a:t>
            </a:r>
          </a:p>
        </p:txBody>
      </p:sp>
      <p:pic>
        <p:nvPicPr>
          <p:cNvPr id="16407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0"/>
          <a:stretch/>
        </p:blipFill>
        <p:spPr bwMode="auto">
          <a:xfrm>
            <a:off x="7741595" y="3463106"/>
            <a:ext cx="1940021" cy="207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2603" r="66195" b="10469"/>
          <a:stretch/>
        </p:blipFill>
        <p:spPr bwMode="auto">
          <a:xfrm>
            <a:off x="244102" y="1872899"/>
            <a:ext cx="1232844" cy="338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2612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2630" r="31982"/>
          <a:stretch/>
        </p:blipFill>
        <p:spPr>
          <a:xfrm>
            <a:off x="257577" y="0"/>
            <a:ext cx="3168203" cy="662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2901" y="639665"/>
            <a:ext cx="7225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Мишићи ти покрећу тело, они су покретачка снага свега.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5020" y="115910"/>
            <a:ext cx="3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МИШИЋИ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4794" y="1738647"/>
            <a:ext cx="8351950" cy="4524315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Твој костур има око 640 различитих мишића који те покрећу,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Чак и твоје очи имају мишиће. Они нам  држе очи и контролишу количину светлости која нам продире у око. Помажу ти, такође и да трепћеш,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Најснажнији мишићи у твом телу јесу мишићи помоћу којих жваћемо.</a:t>
            </a:r>
          </a:p>
        </p:txBody>
      </p:sp>
    </p:spTree>
    <p:extLst>
      <p:ext uri="{BB962C8B-B14F-4D97-AF65-F5344CB8AC3E}">
        <p14:creationId xmlns:p14="http://schemas.microsoft.com/office/powerpoint/2010/main" val="1118422367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1764" t="7115" r="13051" b="3755"/>
          <a:stretch/>
        </p:blipFill>
        <p:spPr>
          <a:xfrm>
            <a:off x="772732" y="0"/>
            <a:ext cx="6412523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9777" r="15361"/>
          <a:stretch/>
        </p:blipFill>
        <p:spPr bwMode="auto">
          <a:xfrm>
            <a:off x="7134896" y="-1"/>
            <a:ext cx="3936642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1"/>
          <a:stretch/>
        </p:blipFill>
        <p:spPr bwMode="auto">
          <a:xfrm>
            <a:off x="7247028" y="2186660"/>
            <a:ext cx="2386370" cy="272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546" y="28145"/>
            <a:ext cx="332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Times New Roman" pitchFamily="18" charset="0"/>
                <a:cs typeface="Times New Roman" pitchFamily="18" charset="0"/>
              </a:rPr>
              <a:t>МОЗАК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728" y="1047963"/>
            <a:ext cx="6555348" cy="5201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 Мозак је најсложении орган људског тела,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az-Cyrl-AZ" sz="2800" b="1" dirty="0">
                <a:latin typeface="Times New Roman" pitchFamily="18" charset="0"/>
                <a:cs typeface="Times New Roman" pitchFamily="18" charset="0"/>
              </a:rPr>
              <a:t>Твој</a:t>
            </a:r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 мозак се састоји од више делова, а нервне ћелије у различитим деловима мозга имају различите задатке,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Мрежа ћелија које се називају нерви преносе информације између тела и мозга.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То се назива НЕРВНИ СИСТЕМ  и супер је брз.</a:t>
            </a:r>
          </a:p>
          <a:p>
            <a:pPr marL="342900" indent="-342900">
              <a:buFont typeface="Wingdings" pitchFamily="2" charset="2"/>
              <a:buChar char="ü"/>
            </a:pPr>
            <a:endParaRPr lang="sr-Latn-R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9" t="12632" r="16501" b="9714"/>
          <a:stretch/>
        </p:blipFill>
        <p:spPr bwMode="auto">
          <a:xfrm>
            <a:off x="9775065" y="0"/>
            <a:ext cx="24169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542">
            <a:off x="6124692" y="223000"/>
            <a:ext cx="1657597" cy="16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36417" y="1481070"/>
            <a:ext cx="159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велики мозак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4907" y="5124598"/>
            <a:ext cx="135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мали мозак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834907" y="2127401"/>
            <a:ext cx="141669" cy="5127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0"/>
          </p:cNvCxnSpPr>
          <p:nvPr/>
        </p:nvCxnSpPr>
        <p:spPr>
          <a:xfrm flipH="1" flipV="1">
            <a:off x="9179418" y="3588065"/>
            <a:ext cx="331630" cy="15365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47028" y="5447763"/>
            <a:ext cx="135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кичмена мождина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585656" y="4356332"/>
            <a:ext cx="1017431" cy="1207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2" t="13475" r="35584" b="9718"/>
          <a:stretch/>
        </p:blipFill>
        <p:spPr bwMode="auto">
          <a:xfrm>
            <a:off x="186464" y="715244"/>
            <a:ext cx="1635618" cy="61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464" y="30119"/>
            <a:ext cx="3567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Times New Roman" pitchFamily="18" charset="0"/>
                <a:cs typeface="Times New Roman" pitchFamily="18" charset="0"/>
              </a:rPr>
              <a:t>КРВОТОК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2331" y="446276"/>
            <a:ext cx="10089669" cy="2185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sr-Latn-RS" sz="2800" dirty="0"/>
              <a:t>Са сваким откуцајем срце пумпа крв кроз тело.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r-Latn-RS" sz="2800" dirty="0"/>
              <a:t>Крв протиче кроз мрежу цевчица које се називају </a:t>
            </a:r>
          </a:p>
          <a:p>
            <a:r>
              <a:rPr lang="sr-Latn-RS" sz="2800" b="1" u="sng" dirty="0"/>
              <a:t> </a:t>
            </a:r>
            <a:r>
              <a:rPr lang="sr-Latn-RS" sz="2000" b="1" u="sng" dirty="0"/>
              <a:t>КРВНИ СУДОВИ</a:t>
            </a:r>
            <a:r>
              <a:rPr lang="sr-Latn-RS" sz="2800" dirty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r-Latn-RS" sz="2800" dirty="0"/>
              <a:t>Крв доставља твом телу 24 часа све што му је потребно.</a:t>
            </a:r>
            <a:endParaRPr lang="sr-Latn-RS" sz="2400" dirty="0"/>
          </a:p>
          <a:p>
            <a:endParaRPr lang="sr-Latn-RS" sz="2400" dirty="0"/>
          </a:p>
        </p:txBody>
      </p:sp>
      <p:sp>
        <p:nvSpPr>
          <p:cNvPr id="7" name="Rectangle 6"/>
          <p:cNvSpPr/>
          <p:nvPr/>
        </p:nvSpPr>
        <p:spPr>
          <a:xfrm>
            <a:off x="1970188" y="2759462"/>
            <a:ext cx="8313592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 Кисеоник је гас из ваздуха који дишемо.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Свакој је ћелији потребан кисеоник да би радила,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Ћелијама је потребна храна да би могле да раде,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У крви имаш ћелије борце који те бране од клица,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Крв ти преноси топлоту кроз цело тело,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Крв преноси отпадне материје из тела,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sr-Latn-RS" sz="2400" dirty="0"/>
              <a:t>Кад попијеш лек, крв га односи тамо где ће ти помоћи.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855" y="2759462"/>
            <a:ext cx="186314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457</TotalTime>
  <Words>663</Words>
  <Application>Microsoft Office PowerPoint</Application>
  <PresentationFormat>Widescreen</PresentationFormat>
  <Paragraphs>95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Century Schoolbook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Ljiljanic</dc:creator>
  <cp:lastModifiedBy>Brdar</cp:lastModifiedBy>
  <cp:revision>65</cp:revision>
  <dcterms:created xsi:type="dcterms:W3CDTF">2020-03-05T13:05:20Z</dcterms:created>
  <dcterms:modified xsi:type="dcterms:W3CDTF">2020-03-07T19:20:17Z</dcterms:modified>
</cp:coreProperties>
</file>